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57" r:id="rId5"/>
    <p:sldId id="264" r:id="rId6"/>
    <p:sldId id="258" r:id="rId7"/>
    <p:sldId id="259" r:id="rId8"/>
    <p:sldId id="262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8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7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E18A-8F08-4424-B30E-007D2E5E18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32DE-1E8B-497F-8A36-A3FA6D36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4015871" y="2078967"/>
            <a:ext cx="3578334" cy="1099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7066" y="3178026"/>
            <a:ext cx="7984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NOV/DEC AD Features &amp; Display Support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0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383" y="882690"/>
            <a:ext cx="4165273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**Monthly Beer Promotions </a:t>
            </a:r>
          </a:p>
          <a:p>
            <a:endParaRPr lang="en-US" sz="2000" b="1" i="1" dirty="0"/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NEW AD ZONE (64)!!! BORO’S &amp; Staten Island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1581594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92" y="19125"/>
            <a:ext cx="5172517" cy="6838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" y="2700707"/>
            <a:ext cx="3910433" cy="26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06118"/>
              </p:ext>
            </p:extLst>
          </p:nvPr>
        </p:nvGraphicFramePr>
        <p:xfrm>
          <a:off x="0" y="1242204"/>
          <a:ext cx="12072717" cy="196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14661022" imgH="2384878" progId="Excel.Sheet.12">
                  <p:embed/>
                </p:oleObj>
              </mc:Choice>
              <mc:Fallback>
                <p:oleObj name="Worksheet" r:id="rId4" imgW="14661022" imgH="2384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42204"/>
                        <a:ext cx="12072717" cy="1968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8346" t="32249" r="15102" b="28627"/>
          <a:stretch/>
        </p:blipFill>
        <p:spPr>
          <a:xfrm>
            <a:off x="0" y="-7818"/>
            <a:ext cx="1581594" cy="485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8855" y="235069"/>
            <a:ext cx="7377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NOV/DEC AD Features &amp; Merchandising Support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47" y="3588589"/>
            <a:ext cx="11122283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NEW!!! </a:t>
            </a:r>
            <a:r>
              <a:rPr lang="en-US" dirty="0" smtClean="0"/>
              <a:t>For the first time CVS will be featuring Print Beer Ads in the </a:t>
            </a:r>
            <a:r>
              <a:rPr lang="en-US" dirty="0" err="1" smtClean="0"/>
              <a:t>Boro’s</a:t>
            </a:r>
            <a:r>
              <a:rPr lang="en-US" dirty="0" smtClean="0"/>
              <a:t> &amp; Staten Island– Zone 64!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u="sng" dirty="0" smtClean="0"/>
              <a:t>Merchandising Planners &amp; Support  –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Heineken, Corona, </a:t>
            </a:r>
            <a:r>
              <a:rPr lang="en-US" dirty="0" err="1" smtClean="0"/>
              <a:t>Modelo</a:t>
            </a:r>
            <a:r>
              <a:rPr lang="en-US" dirty="0" smtClean="0"/>
              <a:t> 12pk National MIR + Display support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Coors Light Onesie Giveaway + Display support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“Gloves Off” Memo featuring Key Packages – WC, Corona, </a:t>
            </a:r>
            <a:r>
              <a:rPr lang="en-US" dirty="0" err="1" smtClean="0"/>
              <a:t>Modelo</a:t>
            </a:r>
            <a:r>
              <a:rPr lang="en-US" dirty="0" smtClean="0"/>
              <a:t>, Heineken 12pks + Display support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Bulk Beer Programs  - #1 Premium Display, #2 Hard Seltzers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Hard Seltzer Mega </a:t>
            </a:r>
            <a:r>
              <a:rPr lang="en-US" b="1" dirty="0" smtClean="0"/>
              <a:t>Plans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Monthly Beer </a:t>
            </a:r>
            <a:r>
              <a:rPr lang="en-US" b="1" dirty="0" smtClean="0"/>
              <a:t>Promotions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" y="1984072"/>
            <a:ext cx="531862" cy="2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37" y="0"/>
            <a:ext cx="5420264" cy="68580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2798" y="803406"/>
            <a:ext cx="4475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Heineken &amp; Corona </a:t>
            </a:r>
          </a:p>
          <a:p>
            <a:pPr algn="ctr"/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Seasonal Display Offer</a:t>
            </a:r>
            <a:endParaRPr lang="en-US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8346" t="32249" r="15102" b="28627"/>
          <a:stretch/>
        </p:blipFill>
        <p:spPr>
          <a:xfrm>
            <a:off x="0" y="85725"/>
            <a:ext cx="1581594" cy="4857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355" y="3614249"/>
            <a:ext cx="6400802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 spite of YTD Trends thru 9/6/20, Corona, Heineken and </a:t>
            </a:r>
            <a:r>
              <a:rPr lang="en-US" b="1" dirty="0" err="1" smtClean="0"/>
              <a:t>Modelo</a:t>
            </a:r>
            <a:r>
              <a:rPr lang="en-US" b="1" dirty="0" smtClean="0"/>
              <a:t> Brand Families maintain their position - Top 3 Imports, which account for a combined 64% of Total Import business and 24% of Total Beer. 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b="75619"/>
          <a:stretch/>
        </p:blipFill>
        <p:spPr>
          <a:xfrm>
            <a:off x="-1" y="2210679"/>
            <a:ext cx="6771738" cy="1034007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5458254" y="1130060"/>
            <a:ext cx="1227218" cy="512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0121" y="241540"/>
            <a:ext cx="262243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**Merchandising Planner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5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91918"/>
            <a:ext cx="1832329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algn="ctr"/>
            <a:r>
              <a:rPr lang="en-US" b="1" dirty="0" smtClean="0"/>
              <a:t>**Merchandising Planners 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Coors Light Onesie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Gloves Off Memo</a:t>
            </a: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1581594" cy="485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52" y="0"/>
            <a:ext cx="51869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52" y="0"/>
            <a:ext cx="5124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935" y="1114965"/>
            <a:ext cx="4015250" cy="12311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**Merchandising Planner</a:t>
            </a:r>
          </a:p>
          <a:p>
            <a:endParaRPr lang="en-US" b="1" dirty="0" smtClean="0"/>
          </a:p>
          <a:p>
            <a:pPr algn="ctr"/>
            <a:r>
              <a:rPr lang="en-US" sz="2800" b="1" dirty="0" smtClean="0"/>
              <a:t>Bulk Beer Programs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2754186" cy="845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895" y="0"/>
            <a:ext cx="517185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82942" y="0"/>
            <a:ext cx="1897812" cy="4744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38" y="856171"/>
            <a:ext cx="1823379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**Hard </a:t>
            </a:r>
            <a:r>
              <a:rPr lang="en-US" b="1" dirty="0"/>
              <a:t>Seltzer Mega Plan </a:t>
            </a:r>
            <a:endParaRPr lang="en-US" b="1" dirty="0" smtClean="0"/>
          </a:p>
          <a:p>
            <a:pPr algn="ctr"/>
            <a:endParaRPr lang="en-US" b="1" u="sng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Westchester/Hudson Valley</a:t>
            </a:r>
          </a:p>
          <a:p>
            <a:endParaRPr lang="en-US" b="1" dirty="0" smtClean="0"/>
          </a:p>
          <a:p>
            <a:r>
              <a:rPr lang="en-US" b="1" dirty="0" smtClean="0"/>
              <a:t>2.   Long Island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1581594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24" y="0"/>
            <a:ext cx="52043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176" y="0"/>
            <a:ext cx="51568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219075"/>
            <a:ext cx="1091576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02952" y="300037"/>
            <a:ext cx="1091576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441" y="1196209"/>
            <a:ext cx="5486401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**Hard Seltzer Mega Plan </a:t>
            </a:r>
          </a:p>
          <a:p>
            <a:r>
              <a:rPr lang="en-US" sz="2400" b="1" dirty="0" smtClean="0"/>
              <a:t>Manhattan, Borough’s &amp; Staten Island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2113472" cy="649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66" y="0"/>
            <a:ext cx="5094634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28621" y="216201"/>
            <a:ext cx="1863379" cy="314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8021"/>
            <a:ext cx="6961295" cy="4019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343" y="2398142"/>
            <a:ext cx="57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YTD IRI Seltzer 9-6-20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6027913" y="1503081"/>
            <a:ext cx="1069453" cy="15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803" y="1313372"/>
            <a:ext cx="1807949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**Monthly Beer Promotions  </a:t>
            </a:r>
          </a:p>
          <a:p>
            <a:endParaRPr lang="en-US" b="1" i="1" u="sng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AD Zone (55-63) </a:t>
            </a:r>
            <a:r>
              <a:rPr lang="en-US" b="1" i="1" dirty="0" smtClean="0">
                <a:solidFill>
                  <a:srgbClr val="FF0000"/>
                </a:solidFill>
              </a:rPr>
              <a:t>Westchester</a:t>
            </a:r>
          </a:p>
          <a:p>
            <a:pPr marL="342900" indent="-342900">
              <a:buFont typeface="+mj-lt"/>
              <a:buAutoNum type="arabicPeriod"/>
            </a:pPr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AD Zone (62)    </a:t>
            </a:r>
            <a:r>
              <a:rPr lang="en-US" b="1" i="1" dirty="0" smtClean="0">
                <a:solidFill>
                  <a:srgbClr val="FF0000"/>
                </a:solidFill>
              </a:rPr>
              <a:t>Long Island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1581594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52" y="82485"/>
            <a:ext cx="5125614" cy="7010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3170" y="88422"/>
            <a:ext cx="2949458" cy="483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177" y="82485"/>
            <a:ext cx="4935902" cy="69278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63621" y="88422"/>
            <a:ext cx="2949458" cy="4830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9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803" y="1313372"/>
            <a:ext cx="1807949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**Monthly Beer Promotions  </a:t>
            </a:r>
          </a:p>
          <a:p>
            <a:endParaRPr lang="en-US" b="1" i="1" u="sng" dirty="0" smtClean="0"/>
          </a:p>
          <a:p>
            <a:r>
              <a:rPr lang="en-US" b="1" i="1" dirty="0" smtClean="0"/>
              <a:t>AD Zone (55-63) </a:t>
            </a:r>
            <a:r>
              <a:rPr lang="en-US" b="1" i="1" dirty="0" smtClean="0">
                <a:solidFill>
                  <a:srgbClr val="FF0000"/>
                </a:solidFill>
              </a:rPr>
              <a:t>Westchester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6" t="32249" r="15102" b="28627"/>
          <a:stretch/>
        </p:blipFill>
        <p:spPr>
          <a:xfrm>
            <a:off x="0" y="85725"/>
            <a:ext cx="1581594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52" y="82485"/>
            <a:ext cx="4346652" cy="7010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26611" y="99205"/>
            <a:ext cx="2527540" cy="483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230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Manhattan Beer Distributors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Marte, Denise</dc:creator>
  <cp:lastModifiedBy>Marte, Denise</cp:lastModifiedBy>
  <cp:revision>17</cp:revision>
  <dcterms:created xsi:type="dcterms:W3CDTF">2020-10-19T15:28:44Z</dcterms:created>
  <dcterms:modified xsi:type="dcterms:W3CDTF">2020-10-20T15:44:48Z</dcterms:modified>
</cp:coreProperties>
</file>