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60"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e, Denise" initials="MD" lastIdx="2" clrIdx="0">
    <p:extLst>
      <p:ext uri="{19B8F6BF-5375-455C-9EA6-DF929625EA0E}">
        <p15:presenceInfo xmlns:p15="http://schemas.microsoft.com/office/powerpoint/2012/main" userId="S-1-5-21-1846958085-1184524124-1318725885-34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5957D2-6FB9-4BF5-A854-6C321BAD42AF}" type="datetimeFigureOut">
              <a:rPr lang="en-US" smtClean="0"/>
              <a:t>9/9/2020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B82BF4-05CF-4E92-8B8F-F8FB89D32AA5}" type="slidenum">
              <a:rPr lang="en-US" smtClean="0"/>
              <a:t>‹#›</a:t>
            </a:fld>
            <a:endParaRPr lang="en-US"/>
          </a:p>
        </p:txBody>
      </p:sp>
    </p:spTree>
    <p:extLst>
      <p:ext uri="{BB962C8B-B14F-4D97-AF65-F5344CB8AC3E}">
        <p14:creationId xmlns:p14="http://schemas.microsoft.com/office/powerpoint/2010/main" val="672446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82BF4-05CF-4E92-8B8F-F8FB89D32AA5}" type="slidenum">
              <a:rPr lang="en-US" smtClean="0"/>
              <a:t>1</a:t>
            </a:fld>
            <a:endParaRPr lang="en-US"/>
          </a:p>
        </p:txBody>
      </p:sp>
    </p:spTree>
    <p:extLst>
      <p:ext uri="{BB962C8B-B14F-4D97-AF65-F5344CB8AC3E}">
        <p14:creationId xmlns:p14="http://schemas.microsoft.com/office/powerpoint/2010/main" val="1174756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82BF4-05CF-4E92-8B8F-F8FB89D32AA5}" type="slidenum">
              <a:rPr lang="en-US" smtClean="0"/>
              <a:t>2</a:t>
            </a:fld>
            <a:endParaRPr lang="en-US"/>
          </a:p>
        </p:txBody>
      </p:sp>
    </p:spTree>
    <p:extLst>
      <p:ext uri="{BB962C8B-B14F-4D97-AF65-F5344CB8AC3E}">
        <p14:creationId xmlns:p14="http://schemas.microsoft.com/office/powerpoint/2010/main" val="523291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82BF4-05CF-4E92-8B8F-F8FB89D32AA5}" type="slidenum">
              <a:rPr lang="en-US" smtClean="0"/>
              <a:t>3</a:t>
            </a:fld>
            <a:endParaRPr lang="en-US"/>
          </a:p>
        </p:txBody>
      </p:sp>
    </p:spTree>
    <p:extLst>
      <p:ext uri="{BB962C8B-B14F-4D97-AF65-F5344CB8AC3E}">
        <p14:creationId xmlns:p14="http://schemas.microsoft.com/office/powerpoint/2010/main" val="1570370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43E9B5-D9AE-4C9F-A685-1ADC0A0B5BDC}"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259E2-4468-43E8-9726-ED1A4F2E67FE}" type="slidenum">
              <a:rPr lang="en-US" smtClean="0"/>
              <a:t>‹#›</a:t>
            </a:fld>
            <a:endParaRPr lang="en-US"/>
          </a:p>
        </p:txBody>
      </p:sp>
    </p:spTree>
    <p:extLst>
      <p:ext uri="{BB962C8B-B14F-4D97-AF65-F5344CB8AC3E}">
        <p14:creationId xmlns:p14="http://schemas.microsoft.com/office/powerpoint/2010/main" val="2600016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43E9B5-D9AE-4C9F-A685-1ADC0A0B5BDC}"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259E2-4468-43E8-9726-ED1A4F2E67FE}" type="slidenum">
              <a:rPr lang="en-US" smtClean="0"/>
              <a:t>‹#›</a:t>
            </a:fld>
            <a:endParaRPr lang="en-US"/>
          </a:p>
        </p:txBody>
      </p:sp>
    </p:spTree>
    <p:extLst>
      <p:ext uri="{BB962C8B-B14F-4D97-AF65-F5344CB8AC3E}">
        <p14:creationId xmlns:p14="http://schemas.microsoft.com/office/powerpoint/2010/main" val="3780557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43E9B5-D9AE-4C9F-A685-1ADC0A0B5BDC}"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259E2-4468-43E8-9726-ED1A4F2E67FE}" type="slidenum">
              <a:rPr lang="en-US" smtClean="0"/>
              <a:t>‹#›</a:t>
            </a:fld>
            <a:endParaRPr lang="en-US"/>
          </a:p>
        </p:txBody>
      </p:sp>
    </p:spTree>
    <p:extLst>
      <p:ext uri="{BB962C8B-B14F-4D97-AF65-F5344CB8AC3E}">
        <p14:creationId xmlns:p14="http://schemas.microsoft.com/office/powerpoint/2010/main" val="89318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43E9B5-D9AE-4C9F-A685-1ADC0A0B5BDC}"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259E2-4468-43E8-9726-ED1A4F2E67FE}" type="slidenum">
              <a:rPr lang="en-US" smtClean="0"/>
              <a:t>‹#›</a:t>
            </a:fld>
            <a:endParaRPr lang="en-US"/>
          </a:p>
        </p:txBody>
      </p:sp>
    </p:spTree>
    <p:extLst>
      <p:ext uri="{BB962C8B-B14F-4D97-AF65-F5344CB8AC3E}">
        <p14:creationId xmlns:p14="http://schemas.microsoft.com/office/powerpoint/2010/main" val="1076992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43E9B5-D9AE-4C9F-A685-1ADC0A0B5BDC}"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259E2-4468-43E8-9726-ED1A4F2E67FE}" type="slidenum">
              <a:rPr lang="en-US" smtClean="0"/>
              <a:t>‹#›</a:t>
            </a:fld>
            <a:endParaRPr lang="en-US"/>
          </a:p>
        </p:txBody>
      </p:sp>
    </p:spTree>
    <p:extLst>
      <p:ext uri="{BB962C8B-B14F-4D97-AF65-F5344CB8AC3E}">
        <p14:creationId xmlns:p14="http://schemas.microsoft.com/office/powerpoint/2010/main" val="761488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43E9B5-D9AE-4C9F-A685-1ADC0A0B5BDC}" type="datetimeFigureOut">
              <a:rPr lang="en-US" smtClean="0"/>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259E2-4468-43E8-9726-ED1A4F2E67FE}" type="slidenum">
              <a:rPr lang="en-US" smtClean="0"/>
              <a:t>‹#›</a:t>
            </a:fld>
            <a:endParaRPr lang="en-US"/>
          </a:p>
        </p:txBody>
      </p:sp>
    </p:spTree>
    <p:extLst>
      <p:ext uri="{BB962C8B-B14F-4D97-AF65-F5344CB8AC3E}">
        <p14:creationId xmlns:p14="http://schemas.microsoft.com/office/powerpoint/2010/main" val="1254789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43E9B5-D9AE-4C9F-A685-1ADC0A0B5BDC}" type="datetimeFigureOut">
              <a:rPr lang="en-US" smtClean="0"/>
              <a:t>9/9/2020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D259E2-4468-43E8-9726-ED1A4F2E67FE}" type="slidenum">
              <a:rPr lang="en-US" smtClean="0"/>
              <a:t>‹#›</a:t>
            </a:fld>
            <a:endParaRPr lang="en-US"/>
          </a:p>
        </p:txBody>
      </p:sp>
    </p:spTree>
    <p:extLst>
      <p:ext uri="{BB962C8B-B14F-4D97-AF65-F5344CB8AC3E}">
        <p14:creationId xmlns:p14="http://schemas.microsoft.com/office/powerpoint/2010/main" val="2408578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43E9B5-D9AE-4C9F-A685-1ADC0A0B5BDC}" type="datetimeFigureOut">
              <a:rPr lang="en-US" smtClean="0"/>
              <a:t>9/9/2020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D259E2-4468-43E8-9726-ED1A4F2E67FE}" type="slidenum">
              <a:rPr lang="en-US" smtClean="0"/>
              <a:t>‹#›</a:t>
            </a:fld>
            <a:endParaRPr lang="en-US"/>
          </a:p>
        </p:txBody>
      </p:sp>
    </p:spTree>
    <p:extLst>
      <p:ext uri="{BB962C8B-B14F-4D97-AF65-F5344CB8AC3E}">
        <p14:creationId xmlns:p14="http://schemas.microsoft.com/office/powerpoint/2010/main" val="3650386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43E9B5-D9AE-4C9F-A685-1ADC0A0B5BDC}" type="datetimeFigureOut">
              <a:rPr lang="en-US" smtClean="0"/>
              <a:t>9/9/2020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D259E2-4468-43E8-9726-ED1A4F2E67FE}" type="slidenum">
              <a:rPr lang="en-US" smtClean="0"/>
              <a:t>‹#›</a:t>
            </a:fld>
            <a:endParaRPr lang="en-US"/>
          </a:p>
        </p:txBody>
      </p:sp>
    </p:spTree>
    <p:extLst>
      <p:ext uri="{BB962C8B-B14F-4D97-AF65-F5344CB8AC3E}">
        <p14:creationId xmlns:p14="http://schemas.microsoft.com/office/powerpoint/2010/main" val="3514303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43E9B5-D9AE-4C9F-A685-1ADC0A0B5BDC}" type="datetimeFigureOut">
              <a:rPr lang="en-US" smtClean="0"/>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259E2-4468-43E8-9726-ED1A4F2E67FE}" type="slidenum">
              <a:rPr lang="en-US" smtClean="0"/>
              <a:t>‹#›</a:t>
            </a:fld>
            <a:endParaRPr lang="en-US"/>
          </a:p>
        </p:txBody>
      </p:sp>
    </p:spTree>
    <p:extLst>
      <p:ext uri="{BB962C8B-B14F-4D97-AF65-F5344CB8AC3E}">
        <p14:creationId xmlns:p14="http://schemas.microsoft.com/office/powerpoint/2010/main" val="2158581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43E9B5-D9AE-4C9F-A685-1ADC0A0B5BDC}" type="datetimeFigureOut">
              <a:rPr lang="en-US" smtClean="0"/>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259E2-4468-43E8-9726-ED1A4F2E67FE}" type="slidenum">
              <a:rPr lang="en-US" smtClean="0"/>
              <a:t>‹#›</a:t>
            </a:fld>
            <a:endParaRPr lang="en-US"/>
          </a:p>
        </p:txBody>
      </p:sp>
    </p:spTree>
    <p:extLst>
      <p:ext uri="{BB962C8B-B14F-4D97-AF65-F5344CB8AC3E}">
        <p14:creationId xmlns:p14="http://schemas.microsoft.com/office/powerpoint/2010/main" val="1397894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43E9B5-D9AE-4C9F-A685-1ADC0A0B5BDC}" type="datetimeFigureOut">
              <a:rPr lang="en-US" smtClean="0"/>
              <a:t>9/9/2020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D259E2-4468-43E8-9726-ED1A4F2E67FE}" type="slidenum">
              <a:rPr lang="en-US" smtClean="0"/>
              <a:t>‹#›</a:t>
            </a:fld>
            <a:endParaRPr lang="en-US"/>
          </a:p>
        </p:txBody>
      </p:sp>
    </p:spTree>
    <p:extLst>
      <p:ext uri="{BB962C8B-B14F-4D97-AF65-F5344CB8AC3E}">
        <p14:creationId xmlns:p14="http://schemas.microsoft.com/office/powerpoint/2010/main" val="2069421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9946" y="130881"/>
            <a:ext cx="11179833" cy="369332"/>
          </a:xfrm>
          <a:prstGeom prst="rect">
            <a:avLst/>
          </a:prstGeom>
          <a:solidFill>
            <a:schemeClr val="bg1"/>
          </a:solidFill>
        </p:spPr>
        <p:txBody>
          <a:bodyPr wrap="square" rtlCol="0">
            <a:spAutoFit/>
          </a:bodyPr>
          <a:lstStyle/>
          <a:p>
            <a:endParaRPr lang="en-US" b="1" dirty="0"/>
          </a:p>
        </p:txBody>
      </p:sp>
      <p:pic>
        <p:nvPicPr>
          <p:cNvPr id="4" name="Picture 3"/>
          <p:cNvPicPr>
            <a:picLocks noChangeAspect="1"/>
          </p:cNvPicPr>
          <p:nvPr/>
        </p:nvPicPr>
        <p:blipFill rotWithShape="1">
          <a:blip r:embed="rId3"/>
          <a:srcRect l="15518" t="14378" r="12029" b="7534"/>
          <a:stretch/>
        </p:blipFill>
        <p:spPr>
          <a:xfrm>
            <a:off x="22317" y="69011"/>
            <a:ext cx="1573570" cy="1695959"/>
          </a:xfrm>
          <a:prstGeom prst="rect">
            <a:avLst/>
          </a:prstGeom>
        </p:spPr>
      </p:pic>
      <p:sp>
        <p:nvSpPr>
          <p:cNvPr id="6" name="Rectangle 5"/>
          <p:cNvSpPr/>
          <p:nvPr/>
        </p:nvSpPr>
        <p:spPr>
          <a:xfrm>
            <a:off x="3049266" y="130881"/>
            <a:ext cx="6378926" cy="1261884"/>
          </a:xfrm>
          <a:prstGeom prst="rect">
            <a:avLst/>
          </a:prstGeom>
          <a:noFill/>
        </p:spPr>
        <p:txBody>
          <a:bodyPr wrap="none" lIns="91440" tIns="45720" rIns="91440" bIns="45720">
            <a:spAutoFit/>
          </a:bodyPr>
          <a:lstStyle/>
          <a:p>
            <a:pPr algn="ctr"/>
            <a:r>
              <a:rPr lang="en-US" sz="4400" b="1" cap="none" spc="0" dirty="0" smtClean="0">
                <a:ln w="0"/>
                <a:solidFill>
                  <a:schemeClr val="tx1"/>
                </a:solidFill>
                <a:effectLst>
                  <a:outerShdw blurRad="38100" dist="19050" dir="2700000" algn="tl" rotWithShape="0">
                    <a:schemeClr val="dk1">
                      <a:alpha val="40000"/>
                    </a:schemeClr>
                  </a:outerShdw>
                </a:effectLst>
              </a:rPr>
              <a:t>Walgreens/ Duane Reade </a:t>
            </a:r>
          </a:p>
          <a:p>
            <a:pPr algn="ctr"/>
            <a:r>
              <a:rPr lang="en-US" sz="3200" dirty="0" smtClean="0">
                <a:ln w="0"/>
                <a:effectLst>
                  <a:outerShdw blurRad="38100" dist="19050" dir="2700000" algn="tl" rotWithShape="0">
                    <a:schemeClr val="dk1">
                      <a:alpha val="40000"/>
                    </a:schemeClr>
                  </a:outerShdw>
                </a:effectLst>
              </a:rPr>
              <a:t>Halloween Program (106</a:t>
            </a:r>
            <a:r>
              <a:rPr lang="en-US" sz="3200" cap="none" spc="0" dirty="0" smtClean="0">
                <a:ln w="0"/>
                <a:solidFill>
                  <a:schemeClr val="tx1"/>
                </a:solidFill>
                <a:effectLst>
                  <a:outerShdw blurRad="38100" dist="19050" dir="2700000" algn="tl" rotWithShape="0">
                    <a:schemeClr val="dk1">
                      <a:alpha val="40000"/>
                    </a:schemeClr>
                  </a:outerShdw>
                </a:effectLst>
              </a:rPr>
              <a:t>) </a:t>
            </a:r>
            <a:endParaRPr lang="en-US" sz="3200" cap="none" spc="0" dirty="0">
              <a:ln w="0"/>
              <a:solidFill>
                <a:schemeClr val="tx1"/>
              </a:solidFill>
              <a:effectLst>
                <a:outerShdw blurRad="38100" dist="19050" dir="2700000" algn="tl" rotWithShape="0">
                  <a:schemeClr val="dk1">
                    <a:alpha val="40000"/>
                  </a:schemeClr>
                </a:outerShdw>
              </a:effectLst>
            </a:endParaRPr>
          </a:p>
        </p:txBody>
      </p:sp>
      <p:sp>
        <p:nvSpPr>
          <p:cNvPr id="5" name="Rectangle 4"/>
          <p:cNvSpPr/>
          <p:nvPr/>
        </p:nvSpPr>
        <p:spPr>
          <a:xfrm>
            <a:off x="1095554" y="1223782"/>
            <a:ext cx="10110158" cy="5478423"/>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rPr>
              <a:t> </a:t>
            </a:r>
            <a:endParaRPr lang="en-US" sz="1200" dirty="0">
              <a:latin typeface="Calibri" panose="020F0502020204030204" pitchFamily="34" charset="0"/>
              <a:ea typeface="Calibri" panose="020F0502020204030204" pitchFamily="34" charset="0"/>
            </a:endParaRPr>
          </a:p>
          <a:p>
            <a:r>
              <a:rPr lang="en-US" sz="1400" dirty="0">
                <a:latin typeface="Calibri" panose="020F0502020204030204" pitchFamily="34" charset="0"/>
                <a:ea typeface="Calibri" panose="020F0502020204030204" pitchFamily="34" charset="0"/>
              </a:rPr>
              <a:t>Walgreens is </a:t>
            </a:r>
            <a:r>
              <a:rPr lang="en-US" sz="1400" dirty="0" smtClean="0">
                <a:latin typeface="Calibri" panose="020F0502020204030204" pitchFamily="34" charset="0"/>
                <a:ea typeface="Calibri" panose="020F0502020204030204" pitchFamily="34" charset="0"/>
              </a:rPr>
              <a:t>going </a:t>
            </a:r>
            <a:r>
              <a:rPr lang="en-US" sz="1400" dirty="0">
                <a:latin typeface="Calibri" panose="020F0502020204030204" pitchFamily="34" charset="0"/>
                <a:ea typeface="Calibri" panose="020F0502020204030204" pitchFamily="34" charset="0"/>
              </a:rPr>
              <a:t>to add beer to the Seasonal Aisle in select Walgreens stores for Halloween.   </a:t>
            </a:r>
            <a:r>
              <a:rPr lang="en-US" sz="1400" dirty="0" smtClean="0">
                <a:latin typeface="Calibri" panose="020F0502020204030204" pitchFamily="34" charset="0"/>
                <a:ea typeface="Calibri" panose="020F0502020204030204" pitchFamily="34" charset="0"/>
              </a:rPr>
              <a:t>Corona </a:t>
            </a:r>
            <a:r>
              <a:rPr lang="en-US" sz="1400" dirty="0">
                <a:latin typeface="Calibri" panose="020F0502020204030204" pitchFamily="34" charset="0"/>
                <a:ea typeface="Calibri" panose="020F0502020204030204" pitchFamily="34" charset="0"/>
              </a:rPr>
              <a:t>Hard Seltzer 12 pack variety will be in that set in over </a:t>
            </a:r>
            <a:r>
              <a:rPr lang="en-US" sz="1400" dirty="0" smtClean="0">
                <a:latin typeface="Calibri" panose="020F0502020204030204" pitchFamily="34" charset="0"/>
                <a:ea typeface="Calibri" panose="020F0502020204030204" pitchFamily="34" charset="0"/>
              </a:rPr>
              <a:t>106 </a:t>
            </a:r>
            <a:r>
              <a:rPr lang="en-US" sz="1400" dirty="0">
                <a:latin typeface="Calibri" panose="020F0502020204030204" pitchFamily="34" charset="0"/>
                <a:ea typeface="Calibri" panose="020F0502020204030204" pitchFamily="34" charset="0"/>
              </a:rPr>
              <a:t>stores.  Please see the details below and attached.</a:t>
            </a:r>
            <a:endParaRPr lang="en-US" sz="1200" dirty="0">
              <a:latin typeface="Calibri" panose="020F0502020204030204" pitchFamily="34" charset="0"/>
              <a:ea typeface="Calibri" panose="020F0502020204030204" pitchFamily="34" charset="0"/>
            </a:endParaRPr>
          </a:p>
          <a:p>
            <a:r>
              <a:rPr lang="en-US" sz="1400" dirty="0">
                <a:latin typeface="Calibri" panose="020F0502020204030204" pitchFamily="34" charset="0"/>
                <a:ea typeface="Calibri" panose="020F0502020204030204" pitchFamily="34" charset="0"/>
              </a:rPr>
              <a:t> </a:t>
            </a:r>
            <a:endParaRPr lang="en-US" sz="12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Calibri" panose="020F0502020204030204" pitchFamily="34" charset="0"/>
              <a:buChar char="-"/>
            </a:pPr>
            <a:r>
              <a:rPr lang="en-US" sz="1400" b="1" u="sng" dirty="0">
                <a:latin typeface="Calibri" panose="020F0502020204030204" pitchFamily="34" charset="0"/>
                <a:ea typeface="Times New Roman" panose="02020603050405020304" pitchFamily="18" charset="0"/>
              </a:rPr>
              <a:t>Timing</a:t>
            </a:r>
            <a:r>
              <a:rPr lang="en-US" sz="1400" dirty="0">
                <a:latin typeface="Calibri" panose="020F0502020204030204" pitchFamily="34" charset="0"/>
                <a:ea typeface="Times New Roman" panose="02020603050405020304" pitchFamily="18" charset="0"/>
              </a:rPr>
              <a:t>:  Program runs from 9/12 to 11/1</a:t>
            </a:r>
            <a:endParaRPr lang="en-US" sz="1200" dirty="0">
              <a:latin typeface="Calibri" panose="020F0502020204030204" pitchFamily="34" charset="0"/>
              <a:ea typeface="Calibri" panose="020F0502020204030204" pitchFamily="34" charset="0"/>
            </a:endParaRPr>
          </a:p>
          <a:p>
            <a:pPr marL="457200" marR="0">
              <a:spcBef>
                <a:spcPts val="0"/>
              </a:spcBef>
              <a:spcAft>
                <a:spcPts val="0"/>
              </a:spcAft>
            </a:pPr>
            <a:r>
              <a:rPr lang="en-US" sz="1400" dirty="0">
                <a:latin typeface="Calibri" panose="020F0502020204030204" pitchFamily="34" charset="0"/>
                <a:ea typeface="Calibri" panose="020F0502020204030204" pitchFamily="34" charset="0"/>
              </a:rPr>
              <a:t> </a:t>
            </a:r>
            <a:endParaRPr lang="en-US" sz="12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Calibri" panose="020F0502020204030204" pitchFamily="34" charset="0"/>
              <a:buChar char="-"/>
            </a:pPr>
            <a:r>
              <a:rPr lang="en-US" sz="1400" b="1" u="sng" dirty="0" smtClean="0">
                <a:latin typeface="Calibri" panose="020F0502020204030204" pitchFamily="34" charset="0"/>
                <a:ea typeface="Times New Roman" panose="02020603050405020304" pitchFamily="18" charset="0"/>
              </a:rPr>
              <a:t>(106) Locations</a:t>
            </a:r>
            <a:r>
              <a:rPr lang="en-US" sz="1400" dirty="0">
                <a:latin typeface="Calibri" panose="020F0502020204030204" pitchFamily="34" charset="0"/>
                <a:ea typeface="Times New Roman" panose="02020603050405020304" pitchFamily="18" charset="0"/>
              </a:rPr>
              <a:t>:   </a:t>
            </a:r>
            <a:endParaRPr lang="en-US" sz="1400" dirty="0" smtClean="0">
              <a:latin typeface="Calibri" panose="020F0502020204030204" pitchFamily="34" charset="0"/>
              <a:ea typeface="Times New Roman" panose="02020603050405020304" pitchFamily="18" charset="0"/>
            </a:endParaRPr>
          </a:p>
          <a:p>
            <a:pPr marL="800100" lvl="1" indent="-342900">
              <a:buFont typeface="Calibri" panose="020F0502020204030204" pitchFamily="34" charset="0"/>
              <a:buChar char="-"/>
            </a:pPr>
            <a:r>
              <a:rPr lang="en-US" sz="1400" dirty="0" smtClean="0">
                <a:latin typeface="Calibri" panose="020F0502020204030204" pitchFamily="34" charset="0"/>
                <a:ea typeface="Times New Roman" panose="02020603050405020304" pitchFamily="18" charset="0"/>
              </a:rPr>
              <a:t>David Kiely (23) </a:t>
            </a:r>
          </a:p>
          <a:p>
            <a:pPr marL="800100" lvl="1" indent="-342900">
              <a:buFont typeface="Calibri" panose="020F0502020204030204" pitchFamily="34" charset="0"/>
              <a:buChar char="-"/>
            </a:pPr>
            <a:r>
              <a:rPr lang="en-US" sz="1400" dirty="0" smtClean="0">
                <a:latin typeface="Calibri" panose="020F0502020204030204" pitchFamily="34" charset="0"/>
                <a:ea typeface="Times New Roman" panose="02020603050405020304" pitchFamily="18" charset="0"/>
              </a:rPr>
              <a:t>Guillermo Quinones (1)</a:t>
            </a:r>
          </a:p>
          <a:p>
            <a:pPr marL="800100" lvl="1" indent="-342900">
              <a:buFont typeface="Calibri" panose="020F0502020204030204" pitchFamily="34" charset="0"/>
              <a:buChar char="-"/>
            </a:pPr>
            <a:r>
              <a:rPr lang="en-US" sz="1400" dirty="0" smtClean="0">
                <a:latin typeface="Calibri" panose="020F0502020204030204" pitchFamily="34" charset="0"/>
                <a:ea typeface="Times New Roman" panose="02020603050405020304" pitchFamily="18" charset="0"/>
              </a:rPr>
              <a:t>Jamie Cregin (13)</a:t>
            </a:r>
          </a:p>
          <a:p>
            <a:pPr marL="800100" lvl="1" indent="-342900">
              <a:buFont typeface="Calibri" panose="020F0502020204030204" pitchFamily="34" charset="0"/>
              <a:buChar char="-"/>
            </a:pPr>
            <a:r>
              <a:rPr lang="en-US" sz="1400" dirty="0" smtClean="0">
                <a:latin typeface="Calibri" panose="020F0502020204030204" pitchFamily="34" charset="0"/>
                <a:ea typeface="Times New Roman" panose="02020603050405020304" pitchFamily="18" charset="0"/>
              </a:rPr>
              <a:t>Matthew Yonick (36)</a:t>
            </a:r>
          </a:p>
          <a:p>
            <a:pPr marL="800100" lvl="1" indent="-342900">
              <a:buFont typeface="Calibri" panose="020F0502020204030204" pitchFamily="34" charset="0"/>
              <a:buChar char="-"/>
            </a:pPr>
            <a:r>
              <a:rPr lang="en-US" sz="1400" dirty="0" smtClean="0">
                <a:latin typeface="Calibri" panose="020F0502020204030204" pitchFamily="34" charset="0"/>
                <a:ea typeface="Times New Roman" panose="02020603050405020304" pitchFamily="18" charset="0"/>
              </a:rPr>
              <a:t>Richard Hourihan (6)</a:t>
            </a:r>
          </a:p>
          <a:p>
            <a:pPr marL="800100" lvl="1" indent="-342900">
              <a:buFont typeface="Calibri" panose="020F0502020204030204" pitchFamily="34" charset="0"/>
              <a:buChar char="-"/>
            </a:pPr>
            <a:r>
              <a:rPr lang="en-US" sz="1400" dirty="0" smtClean="0">
                <a:latin typeface="Calibri" panose="020F0502020204030204" pitchFamily="34" charset="0"/>
                <a:ea typeface="Times New Roman" panose="02020603050405020304" pitchFamily="18" charset="0"/>
              </a:rPr>
              <a:t>Richard Romero (7)</a:t>
            </a:r>
          </a:p>
          <a:p>
            <a:pPr marL="800100" lvl="1" indent="-342900">
              <a:buFont typeface="Calibri" panose="020F0502020204030204" pitchFamily="34" charset="0"/>
              <a:buChar char="-"/>
            </a:pPr>
            <a:r>
              <a:rPr lang="en-US" sz="1400" dirty="0" smtClean="0">
                <a:latin typeface="Calibri" panose="020F0502020204030204" pitchFamily="34" charset="0"/>
                <a:ea typeface="Times New Roman" panose="02020603050405020304" pitchFamily="18" charset="0"/>
              </a:rPr>
              <a:t>Troy Munson (20)</a:t>
            </a:r>
            <a:endParaRPr lang="en-US" sz="1200" dirty="0">
              <a:latin typeface="Calibri" panose="020F0502020204030204" pitchFamily="34" charset="0"/>
              <a:ea typeface="Calibri" panose="020F0502020204030204" pitchFamily="34" charset="0"/>
            </a:endParaRPr>
          </a:p>
          <a:p>
            <a:pPr marL="457200" marR="0">
              <a:spcBef>
                <a:spcPts val="0"/>
              </a:spcBef>
              <a:spcAft>
                <a:spcPts val="0"/>
              </a:spcAft>
            </a:pPr>
            <a:r>
              <a:rPr lang="en-US" sz="1400" dirty="0">
                <a:latin typeface="Calibri" panose="020F0502020204030204" pitchFamily="34" charset="0"/>
                <a:ea typeface="Calibri" panose="020F0502020204030204" pitchFamily="34" charset="0"/>
              </a:rPr>
              <a:t> </a:t>
            </a:r>
            <a:endParaRPr lang="en-US" sz="12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Calibri" panose="020F0502020204030204" pitchFamily="34" charset="0"/>
              <a:buChar char="-"/>
            </a:pPr>
            <a:r>
              <a:rPr lang="en-US" sz="1400" b="1" u="sng" dirty="0">
                <a:latin typeface="Calibri" panose="020F0502020204030204" pitchFamily="34" charset="0"/>
                <a:ea typeface="Times New Roman" panose="02020603050405020304" pitchFamily="18" charset="0"/>
              </a:rPr>
              <a:t>Planograms</a:t>
            </a:r>
            <a:r>
              <a:rPr lang="en-US" sz="1400" dirty="0">
                <a:latin typeface="Calibri" panose="020F0502020204030204" pitchFamily="34" charset="0"/>
                <a:ea typeface="Times New Roman" panose="02020603050405020304" pitchFamily="18" charset="0"/>
              </a:rPr>
              <a:t>:  Corona Seltzer is in any set that is 9 feet or greater.  There are multiple versions of the 9 and 12 foot sets, but it appears our location for Corona Hard Seltzer is the same in all of the versions so I have attached two examples, one 9 foot and one 12 foot.  </a:t>
            </a:r>
            <a:endParaRPr lang="en-US" sz="1200" dirty="0">
              <a:latin typeface="Calibri" panose="020F0502020204030204" pitchFamily="34" charset="0"/>
              <a:ea typeface="Calibri" panose="020F0502020204030204" pitchFamily="34" charset="0"/>
            </a:endParaRPr>
          </a:p>
          <a:p>
            <a:pPr marL="457200" marR="0">
              <a:spcBef>
                <a:spcPts val="0"/>
              </a:spcBef>
              <a:spcAft>
                <a:spcPts val="0"/>
              </a:spcAft>
            </a:pPr>
            <a:r>
              <a:rPr lang="en-US" sz="1400" dirty="0">
                <a:latin typeface="Calibri" panose="020F0502020204030204" pitchFamily="34" charset="0"/>
                <a:ea typeface="Calibri" panose="020F0502020204030204" pitchFamily="34" charset="0"/>
              </a:rPr>
              <a:t> </a:t>
            </a:r>
            <a:endParaRPr lang="en-US" sz="1200" dirty="0">
              <a:latin typeface="Calibri" panose="020F0502020204030204" pitchFamily="34" charset="0"/>
              <a:ea typeface="Calibri" panose="020F0502020204030204" pitchFamily="34" charset="0"/>
            </a:endParaRPr>
          </a:p>
          <a:p>
            <a:r>
              <a:rPr lang="en-US" sz="1400" dirty="0">
                <a:latin typeface="Calibri" panose="020F0502020204030204" pitchFamily="34" charset="0"/>
                <a:ea typeface="Calibri" panose="020F0502020204030204" pitchFamily="34" charset="0"/>
              </a:rPr>
              <a:t>There are a few stores with a smaller </a:t>
            </a:r>
            <a:r>
              <a:rPr lang="en-US" sz="1400" dirty="0" err="1">
                <a:latin typeface="Calibri" panose="020F0502020204030204" pitchFamily="34" charset="0"/>
                <a:ea typeface="Calibri" panose="020F0502020204030204" pitchFamily="34" charset="0"/>
              </a:rPr>
              <a:t>plano</a:t>
            </a:r>
            <a:r>
              <a:rPr lang="en-US" sz="1400" dirty="0">
                <a:latin typeface="Calibri" panose="020F0502020204030204" pitchFamily="34" charset="0"/>
                <a:ea typeface="Calibri" panose="020F0502020204030204" pitchFamily="34" charset="0"/>
              </a:rPr>
              <a:t> (see </a:t>
            </a:r>
            <a:r>
              <a:rPr lang="en-US" sz="1400" dirty="0" err="1">
                <a:latin typeface="Calibri" panose="020F0502020204030204" pitchFamily="34" charset="0"/>
                <a:ea typeface="Calibri" panose="020F0502020204030204" pitchFamily="34" charset="0"/>
              </a:rPr>
              <a:t>plano</a:t>
            </a:r>
            <a:r>
              <a:rPr lang="en-US" sz="1400" dirty="0">
                <a:latin typeface="Calibri" panose="020F0502020204030204" pitchFamily="34" charset="0"/>
                <a:ea typeface="Calibri" panose="020F0502020204030204" pitchFamily="34" charset="0"/>
              </a:rPr>
              <a:t> size on the spreadsheet), so please work with the store to pull down their version of the set and when they would like to have the items physically set on the shelf.</a:t>
            </a:r>
            <a:endParaRPr lang="en-US" sz="1200" dirty="0">
              <a:latin typeface="Calibri" panose="020F0502020204030204" pitchFamily="34" charset="0"/>
              <a:ea typeface="Calibri" panose="020F0502020204030204" pitchFamily="34" charset="0"/>
            </a:endParaRPr>
          </a:p>
          <a:p>
            <a:r>
              <a:rPr lang="en-US" sz="1400" dirty="0">
                <a:latin typeface="Calibri" panose="020F0502020204030204" pitchFamily="34" charset="0"/>
                <a:ea typeface="Calibri" panose="020F0502020204030204" pitchFamily="34" charset="0"/>
              </a:rPr>
              <a:t> </a:t>
            </a:r>
            <a:endParaRPr lang="en-US" sz="1200" dirty="0">
              <a:latin typeface="Calibri" panose="020F0502020204030204" pitchFamily="34" charset="0"/>
              <a:ea typeface="Calibri" panose="020F0502020204030204" pitchFamily="34" charset="0"/>
            </a:endParaRPr>
          </a:p>
          <a:p>
            <a:r>
              <a:rPr lang="en-US" sz="1400" b="1" i="1" dirty="0">
                <a:latin typeface="Calibri" panose="020F0502020204030204" pitchFamily="34" charset="0"/>
                <a:ea typeface="Calibri" panose="020F0502020204030204" pitchFamily="34" charset="0"/>
              </a:rPr>
              <a:t>As a reminder if you have Corona </a:t>
            </a:r>
            <a:r>
              <a:rPr lang="en-US" sz="1400" b="1" i="1" dirty="0" err="1">
                <a:latin typeface="Calibri" panose="020F0502020204030204" pitchFamily="34" charset="0"/>
                <a:ea typeface="Calibri" panose="020F0502020204030204" pitchFamily="34" charset="0"/>
              </a:rPr>
              <a:t>Refresca</a:t>
            </a:r>
            <a:r>
              <a:rPr lang="en-US" sz="1400" b="1" i="1" dirty="0">
                <a:latin typeface="Calibri" panose="020F0502020204030204" pitchFamily="34" charset="0"/>
                <a:ea typeface="Calibri" panose="020F0502020204030204" pitchFamily="34" charset="0"/>
              </a:rPr>
              <a:t> 12 packs in you cold box set in any of these stores, please make sure you also fill the hole with Corona Seltzer</a:t>
            </a:r>
            <a:r>
              <a:rPr lang="en-US" sz="1400" dirty="0">
                <a:latin typeface="Calibri" panose="020F0502020204030204" pitchFamily="34" charset="0"/>
                <a:ea typeface="Calibri" panose="020F0502020204030204" pitchFamily="34" charset="0"/>
              </a:rPr>
              <a:t>. </a:t>
            </a:r>
            <a:endParaRPr lang="en-US" sz="1200" dirty="0">
              <a:latin typeface="Calibri" panose="020F0502020204030204" pitchFamily="34" charset="0"/>
              <a:ea typeface="Calibri" panose="020F0502020204030204" pitchFamily="34" charset="0"/>
            </a:endParaRPr>
          </a:p>
          <a:p>
            <a:r>
              <a:rPr lang="en-US" sz="1400" dirty="0">
                <a:latin typeface="Calibri" panose="020F0502020204030204" pitchFamily="34" charset="0"/>
                <a:ea typeface="Calibri" panose="020F0502020204030204" pitchFamily="34" charset="0"/>
              </a:rPr>
              <a:t> </a:t>
            </a:r>
            <a:endParaRPr lang="en-US" sz="1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33303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9946" y="130881"/>
            <a:ext cx="11179833" cy="369332"/>
          </a:xfrm>
          <a:prstGeom prst="rect">
            <a:avLst/>
          </a:prstGeom>
          <a:solidFill>
            <a:schemeClr val="bg1"/>
          </a:solidFill>
        </p:spPr>
        <p:txBody>
          <a:bodyPr wrap="square" rtlCol="0">
            <a:spAutoFit/>
          </a:bodyPr>
          <a:lstStyle/>
          <a:p>
            <a:endParaRPr lang="en-US" b="1" dirty="0"/>
          </a:p>
        </p:txBody>
      </p:sp>
      <p:pic>
        <p:nvPicPr>
          <p:cNvPr id="4" name="Picture 3"/>
          <p:cNvPicPr>
            <a:picLocks noChangeAspect="1"/>
          </p:cNvPicPr>
          <p:nvPr/>
        </p:nvPicPr>
        <p:blipFill rotWithShape="1">
          <a:blip r:embed="rId3"/>
          <a:srcRect l="15518" t="14378" r="12029" b="7534"/>
          <a:stretch/>
        </p:blipFill>
        <p:spPr>
          <a:xfrm>
            <a:off x="22317" y="69011"/>
            <a:ext cx="1573570" cy="1695959"/>
          </a:xfrm>
          <a:prstGeom prst="rect">
            <a:avLst/>
          </a:prstGeom>
        </p:spPr>
      </p:pic>
      <p:sp>
        <p:nvSpPr>
          <p:cNvPr id="6" name="Rectangle 5"/>
          <p:cNvSpPr/>
          <p:nvPr/>
        </p:nvSpPr>
        <p:spPr>
          <a:xfrm>
            <a:off x="3049266" y="130881"/>
            <a:ext cx="6378926" cy="1261884"/>
          </a:xfrm>
          <a:prstGeom prst="rect">
            <a:avLst/>
          </a:prstGeom>
          <a:noFill/>
        </p:spPr>
        <p:txBody>
          <a:bodyPr wrap="none" lIns="91440" tIns="45720" rIns="91440" bIns="45720">
            <a:spAutoFit/>
          </a:bodyPr>
          <a:lstStyle/>
          <a:p>
            <a:pPr algn="ctr"/>
            <a:r>
              <a:rPr lang="en-US" sz="4400" b="1" cap="none" spc="0" dirty="0" smtClean="0">
                <a:ln w="0"/>
                <a:solidFill>
                  <a:schemeClr val="tx1"/>
                </a:solidFill>
                <a:effectLst>
                  <a:outerShdw blurRad="38100" dist="19050" dir="2700000" algn="tl" rotWithShape="0">
                    <a:schemeClr val="dk1">
                      <a:alpha val="40000"/>
                    </a:schemeClr>
                  </a:outerShdw>
                </a:effectLst>
              </a:rPr>
              <a:t>Walgreens/ Duane Reade </a:t>
            </a:r>
          </a:p>
          <a:p>
            <a:pPr algn="ctr"/>
            <a:r>
              <a:rPr lang="en-US" sz="3200" dirty="0" smtClean="0">
                <a:ln w="0"/>
                <a:effectLst>
                  <a:outerShdw blurRad="38100" dist="19050" dir="2700000" algn="tl" rotWithShape="0">
                    <a:schemeClr val="dk1">
                      <a:alpha val="40000"/>
                    </a:schemeClr>
                  </a:outerShdw>
                </a:effectLst>
              </a:rPr>
              <a:t>Halloween Program (106</a:t>
            </a:r>
            <a:r>
              <a:rPr lang="en-US" sz="3200" cap="none" spc="0" dirty="0" smtClean="0">
                <a:ln w="0"/>
                <a:solidFill>
                  <a:schemeClr val="tx1"/>
                </a:solidFill>
                <a:effectLst>
                  <a:outerShdw blurRad="38100" dist="19050" dir="2700000" algn="tl" rotWithShape="0">
                    <a:schemeClr val="dk1">
                      <a:alpha val="40000"/>
                    </a:schemeClr>
                  </a:outerShdw>
                </a:effectLst>
              </a:rPr>
              <a:t>) 9ft POG</a:t>
            </a:r>
            <a:endParaRPr lang="en-US" sz="3200" cap="none" spc="0" dirty="0">
              <a:ln w="0"/>
              <a:solidFill>
                <a:schemeClr val="tx1"/>
              </a:solidFill>
              <a:effectLst>
                <a:outerShdw blurRad="38100" dist="19050" dir="2700000" algn="tl" rotWithShape="0">
                  <a:schemeClr val="dk1">
                    <a:alpha val="40000"/>
                  </a:schemeClr>
                </a:outerShdw>
              </a:effectLst>
            </a:endParaRPr>
          </a:p>
        </p:txBody>
      </p:sp>
      <p:pic>
        <p:nvPicPr>
          <p:cNvPr id="3" name="Picture 2"/>
          <p:cNvPicPr>
            <a:picLocks noChangeAspect="1"/>
          </p:cNvPicPr>
          <p:nvPr/>
        </p:nvPicPr>
        <p:blipFill>
          <a:blip r:embed="rId4"/>
          <a:stretch>
            <a:fillRect/>
          </a:stretch>
        </p:blipFill>
        <p:spPr>
          <a:xfrm>
            <a:off x="2722705" y="1570007"/>
            <a:ext cx="6705487" cy="5157668"/>
          </a:xfrm>
          <a:prstGeom prst="rect">
            <a:avLst/>
          </a:prstGeom>
        </p:spPr>
      </p:pic>
      <p:sp>
        <p:nvSpPr>
          <p:cNvPr id="5" name="Rectangle 4"/>
          <p:cNvSpPr/>
          <p:nvPr/>
        </p:nvSpPr>
        <p:spPr>
          <a:xfrm>
            <a:off x="6935638" y="5227608"/>
            <a:ext cx="879894" cy="71599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0807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9946" y="130881"/>
            <a:ext cx="11179833" cy="369332"/>
          </a:xfrm>
          <a:prstGeom prst="rect">
            <a:avLst/>
          </a:prstGeom>
          <a:solidFill>
            <a:schemeClr val="bg1"/>
          </a:solidFill>
        </p:spPr>
        <p:txBody>
          <a:bodyPr wrap="square" rtlCol="0">
            <a:spAutoFit/>
          </a:bodyPr>
          <a:lstStyle/>
          <a:p>
            <a:endParaRPr lang="en-US" b="1" dirty="0"/>
          </a:p>
        </p:txBody>
      </p:sp>
      <p:pic>
        <p:nvPicPr>
          <p:cNvPr id="4" name="Picture 3"/>
          <p:cNvPicPr>
            <a:picLocks noChangeAspect="1"/>
          </p:cNvPicPr>
          <p:nvPr/>
        </p:nvPicPr>
        <p:blipFill rotWithShape="1">
          <a:blip r:embed="rId3"/>
          <a:srcRect l="15518" t="14378" r="12029" b="7534"/>
          <a:stretch/>
        </p:blipFill>
        <p:spPr>
          <a:xfrm>
            <a:off x="22317" y="69011"/>
            <a:ext cx="1573570" cy="1695959"/>
          </a:xfrm>
          <a:prstGeom prst="rect">
            <a:avLst/>
          </a:prstGeom>
        </p:spPr>
      </p:pic>
      <p:sp>
        <p:nvSpPr>
          <p:cNvPr id="6" name="Rectangle 5"/>
          <p:cNvSpPr/>
          <p:nvPr/>
        </p:nvSpPr>
        <p:spPr>
          <a:xfrm>
            <a:off x="3049266" y="130881"/>
            <a:ext cx="6378926" cy="1261884"/>
          </a:xfrm>
          <a:prstGeom prst="rect">
            <a:avLst/>
          </a:prstGeom>
          <a:noFill/>
        </p:spPr>
        <p:txBody>
          <a:bodyPr wrap="none" lIns="91440" tIns="45720" rIns="91440" bIns="45720">
            <a:spAutoFit/>
          </a:bodyPr>
          <a:lstStyle/>
          <a:p>
            <a:pPr algn="ctr"/>
            <a:r>
              <a:rPr lang="en-US" sz="4400" b="1" cap="none" spc="0" dirty="0" smtClean="0">
                <a:ln w="0"/>
                <a:solidFill>
                  <a:schemeClr val="tx1"/>
                </a:solidFill>
                <a:effectLst>
                  <a:outerShdw blurRad="38100" dist="19050" dir="2700000" algn="tl" rotWithShape="0">
                    <a:schemeClr val="dk1">
                      <a:alpha val="40000"/>
                    </a:schemeClr>
                  </a:outerShdw>
                </a:effectLst>
              </a:rPr>
              <a:t>Walgreens/ Duane Reade </a:t>
            </a:r>
          </a:p>
          <a:p>
            <a:pPr algn="ctr"/>
            <a:r>
              <a:rPr lang="en-US" sz="3200" dirty="0" smtClean="0">
                <a:ln w="0"/>
                <a:effectLst>
                  <a:outerShdw blurRad="38100" dist="19050" dir="2700000" algn="tl" rotWithShape="0">
                    <a:schemeClr val="dk1">
                      <a:alpha val="40000"/>
                    </a:schemeClr>
                  </a:outerShdw>
                </a:effectLst>
              </a:rPr>
              <a:t>Halloween Program (106</a:t>
            </a:r>
            <a:r>
              <a:rPr lang="en-US" sz="3200" cap="none" spc="0" dirty="0" smtClean="0">
                <a:ln w="0"/>
                <a:solidFill>
                  <a:schemeClr val="tx1"/>
                </a:solidFill>
                <a:effectLst>
                  <a:outerShdw blurRad="38100" dist="19050" dir="2700000" algn="tl" rotWithShape="0">
                    <a:schemeClr val="dk1">
                      <a:alpha val="40000"/>
                    </a:schemeClr>
                  </a:outerShdw>
                </a:effectLst>
              </a:rPr>
              <a:t>) 12ft POG </a:t>
            </a:r>
            <a:endParaRPr lang="en-US" sz="3200" cap="none" spc="0" dirty="0">
              <a:ln w="0"/>
              <a:solidFill>
                <a:schemeClr val="tx1"/>
              </a:solidFill>
              <a:effectLst>
                <a:outerShdw blurRad="38100" dist="19050" dir="2700000" algn="tl" rotWithShape="0">
                  <a:schemeClr val="dk1">
                    <a:alpha val="40000"/>
                  </a:schemeClr>
                </a:outerShdw>
              </a:effectLst>
            </a:endParaRPr>
          </a:p>
        </p:txBody>
      </p:sp>
      <p:pic>
        <p:nvPicPr>
          <p:cNvPr id="3" name="Picture 2"/>
          <p:cNvPicPr>
            <a:picLocks noChangeAspect="1"/>
          </p:cNvPicPr>
          <p:nvPr/>
        </p:nvPicPr>
        <p:blipFill>
          <a:blip r:embed="rId4"/>
          <a:stretch>
            <a:fillRect/>
          </a:stretch>
        </p:blipFill>
        <p:spPr>
          <a:xfrm>
            <a:off x="2878247" y="1652844"/>
            <a:ext cx="6549945" cy="4976724"/>
          </a:xfrm>
          <a:prstGeom prst="rect">
            <a:avLst/>
          </a:prstGeom>
        </p:spPr>
      </p:pic>
      <p:sp>
        <p:nvSpPr>
          <p:cNvPr id="7" name="Rectangle 6"/>
          <p:cNvSpPr/>
          <p:nvPr/>
        </p:nvSpPr>
        <p:spPr>
          <a:xfrm>
            <a:off x="7315200" y="4960189"/>
            <a:ext cx="879894" cy="71599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9533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34</Words>
  <Application>Microsoft Office PowerPoint</Application>
  <PresentationFormat>Widescreen</PresentationFormat>
  <Paragraphs>29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Company>Manhattan Beer Distributors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Marte, Denise</dc:creator>
  <cp:lastModifiedBy>Marte, Denise</cp:lastModifiedBy>
  <cp:revision>17</cp:revision>
  <dcterms:created xsi:type="dcterms:W3CDTF">2020-03-03T16:31:55Z</dcterms:created>
  <dcterms:modified xsi:type="dcterms:W3CDTF">2020-09-09T17:40:09Z</dcterms:modified>
</cp:coreProperties>
</file>